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69" r:id="rId2"/>
    <p:sldId id="1257" r:id="rId3"/>
    <p:sldId id="1330" r:id="rId4"/>
    <p:sldId id="1337" r:id="rId5"/>
    <p:sldId id="1270" r:id="rId6"/>
    <p:sldId id="1290" r:id="rId7"/>
    <p:sldId id="1328" r:id="rId8"/>
    <p:sldId id="1332" r:id="rId9"/>
    <p:sldId id="1331" r:id="rId10"/>
    <p:sldId id="1354" r:id="rId11"/>
    <p:sldId id="1517" r:id="rId12"/>
    <p:sldId id="1353" r:id="rId13"/>
    <p:sldId id="1334" r:id="rId14"/>
    <p:sldId id="1329" r:id="rId15"/>
    <p:sldId id="1506" r:id="rId16"/>
    <p:sldId id="1504" r:id="rId17"/>
    <p:sldId id="1327" r:id="rId18"/>
    <p:sldId id="1355" r:id="rId19"/>
    <p:sldId id="1339" r:id="rId20"/>
    <p:sldId id="1505" r:id="rId21"/>
    <p:sldId id="1326" r:id="rId22"/>
    <p:sldId id="1338" r:id="rId23"/>
    <p:sldId id="1523" r:id="rId24"/>
    <p:sldId id="1356" r:id="rId25"/>
    <p:sldId id="1349" r:id="rId26"/>
    <p:sldId id="1340" r:id="rId27"/>
    <p:sldId id="1299" r:id="rId28"/>
    <p:sldId id="1515" r:id="rId29"/>
    <p:sldId id="1341" r:id="rId30"/>
    <p:sldId id="1514" r:id="rId31"/>
    <p:sldId id="1519" r:id="rId32"/>
    <p:sldId id="1518" r:id="rId33"/>
    <p:sldId id="1285" r:id="rId34"/>
    <p:sldId id="1521" r:id="rId35"/>
    <p:sldId id="1510" r:id="rId36"/>
    <p:sldId id="1511" r:id="rId37"/>
    <p:sldId id="1513" r:id="rId38"/>
    <p:sldId id="1302" r:id="rId39"/>
    <p:sldId id="1512" r:id="rId40"/>
    <p:sldId id="1325" r:id="rId41"/>
    <p:sldId id="1522" r:id="rId42"/>
    <p:sldId id="152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58B01-67B8-4D88-B04A-835C6895EFC1}" v="3" dt="2021-01-14T14:11:41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596" autoAdjust="0"/>
    <p:restoredTop sz="86454" autoAdjust="0"/>
  </p:normalViewPr>
  <p:slideViewPr>
    <p:cSldViewPr snapToGrid="0">
      <p:cViewPr varScale="1">
        <p:scale>
          <a:sx n="72" d="100"/>
          <a:sy n="72" d="100"/>
        </p:scale>
        <p:origin x="58" y="259"/>
      </p:cViewPr>
      <p:guideLst/>
    </p:cSldViewPr>
  </p:slideViewPr>
  <p:outlineViewPr>
    <p:cViewPr>
      <p:scale>
        <a:sx n="33" d="100"/>
        <a:sy n="33" d="100"/>
      </p:scale>
      <p:origin x="0" y="-216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AE631-D22D-48CE-AEAE-4C98A486E303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1B6-BE85-49BA-8C6F-677ED2CDE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7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4968BC6-4CD8-4E25-8EE2-F528B4B25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C0BFE83-9472-460E-98FA-E4D91CDB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259D7A9-8B5F-42AA-9E2E-9DB2B2767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7A0352-546D-49B0-B05B-7363456CBF6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201B6-BE85-49BA-8C6F-677ED2CDEC8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2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4968BC6-4CD8-4E25-8EE2-F528B4B25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C0BFE83-9472-460E-98FA-E4D91CDB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259D7A9-8B5F-42AA-9E2E-9DB2B2767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7A0352-546D-49B0-B05B-7363456CBF6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40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535A-3AB3-42AA-989F-0E93DD1A6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BB527-906E-49D3-865A-C486566D2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D1B74-21CE-458F-800E-16649B6B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C230-3228-4C83-888E-60AD58A7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E6A5-2B82-40BD-BBE9-15F805C7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2DA8-CEB8-425C-8E71-8C6151BD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4F677-57E1-4B4C-BD08-7A5A398DF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3C26-234A-4E69-A5AC-34881C03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16C60-1E70-4F41-949D-CCA783F1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48D4-545C-40C6-AF71-F5A0B1B3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0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16C20-76EC-4754-A5E2-E02EABDE5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7FF33-96A7-48A2-B2E7-82A58EBB3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FF01A-6F8B-441A-8827-C979F23F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8F914-B7FC-4821-BD89-78901F48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CB16-0E52-450C-ACE4-386ACF97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9129-E642-4A88-B165-C2B95226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7BA7-B9EB-4281-9201-C50067922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50F35-164F-46AB-8940-B08012F3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2F99-4A24-4DAF-83B1-E8FCD053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5EEA-FA62-48FF-95AB-CEFA109D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9AB7-B5CE-4FD7-8C4E-D99FE62E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DD397-2603-47B4-9997-506BDF1C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FFCA3-052A-4EEA-819F-C4092749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4D48E-80D9-4342-9D51-1E655DE2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4016-539A-4FBA-A0F9-7B768ADB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8F68-AF29-4916-9953-F453172A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BA71-9C3D-489A-AEB8-C85E2F258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5F34C-2C85-489B-9295-95396F9C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3BE55-2DA5-4F0D-A9D7-036B3296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2E396-30B2-440A-AFC8-F98B60F4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AFE04-832A-4E3D-81B0-F81416DA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6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2488-4F6B-48F8-85CA-FA16CA0E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3A51E-D4FC-4467-A952-FDD7B40C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E2F7F-8E9D-412D-9DD3-8898F27B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8982D-37FD-4350-9A64-E2B868D3E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3FE01-C19C-4E3E-AE87-DAA610804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B2C92-7BF0-4D7A-8AE5-72BA44B7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FB0A6-320E-44B7-B885-2924E600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08D46-F6C2-4D51-BE91-274D79CC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3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60E2-24E9-42C6-BEDC-86B48832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99DA5-082A-4FF0-BE3E-9732E8A3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E08BB-C8F5-4EF9-AF89-B0835CD1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6DA94-83C1-4BC1-B2CF-00DDF7DA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8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2835C-0F64-400E-8AB5-178158C6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31C98-1791-4274-A004-31822012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EE3EF-E985-471F-A7C7-C21E3AD4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4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CDAF-B97B-448F-B1CA-358DC070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35EF-2DC0-442D-BB22-DB8EF7E7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A25E6-8AE1-4AD1-899D-E8679B3ED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A7E93-A08E-464E-8663-1306807E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C382B-3C0E-4D08-8FD6-49443BE8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E1207-E1A2-4358-B3DA-A588E1F1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8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CD0B-38BE-43D4-A8AE-E3D9D4E7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17D0F-9526-41B4-88DF-49525E882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5F6-1A77-4A29-B99F-AF649B4C2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14084-E55F-4966-89B0-17BBFBDC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498CF-6242-441B-8FDF-69E7A362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87D4-318E-473E-B981-9C85B1B7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E592B-FE06-48C9-A907-F30258D7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BAA15-CCA4-40D1-AE33-5A41F7B3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41614-7DE4-49AA-9F75-91EFE0CEC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16D9-F1DF-4935-BE7A-F31F1FAC935D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3A7E4-892F-4FC0-A246-153C6BA41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8401-AC2C-47F5-BCAA-E1993040E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07868-7C94-4AFB-B62D-A348909B4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309C23FF-B27D-4D1B-9D10-EDEC8192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6988"/>
            <a:ext cx="12238038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37BE5F-E798-464A-82FD-90775F2A99C4}"/>
              </a:ext>
            </a:extLst>
          </p:cNvPr>
          <p:cNvSpPr/>
          <p:nvPr/>
        </p:nvSpPr>
        <p:spPr>
          <a:xfrm>
            <a:off x="-15875" y="-26988"/>
            <a:ext cx="12204700" cy="6886576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28D08-59CD-44BF-8A6F-4BAA5B83EF28}"/>
              </a:ext>
            </a:extLst>
          </p:cNvPr>
          <p:cNvSpPr/>
          <p:nvPr/>
        </p:nvSpPr>
        <p:spPr>
          <a:xfrm>
            <a:off x="0" y="6365875"/>
            <a:ext cx="12192000" cy="520700"/>
          </a:xfrm>
          <a:prstGeom prst="rect">
            <a:avLst/>
          </a:prstGeom>
          <a:solidFill>
            <a:srgbClr val="016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extBox 39">
            <a:extLst>
              <a:ext uri="{FF2B5EF4-FFF2-40B4-BE49-F238E27FC236}">
                <a16:creationId xmlns:a16="http://schemas.microsoft.com/office/drawing/2014/main" id="{9D157C2E-C7F1-410D-ADFC-9000FE387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6418263"/>
            <a:ext cx="923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Myriad Pro Light" pitchFamily="34" charset="0"/>
              </a:rPr>
              <a:t>For Technical Assistance: </a:t>
            </a:r>
            <a:r>
              <a:rPr lang="en-US" altLang="en-US">
                <a:solidFill>
                  <a:schemeClr val="bg1"/>
                </a:solidFill>
                <a:latin typeface="Myriad Pro Light" pitchFamily="34" charset="0"/>
              </a:rPr>
              <a:t>Please call </a:t>
            </a:r>
            <a:r>
              <a:rPr lang="en-US" altLang="en-US" b="1">
                <a:solidFill>
                  <a:schemeClr val="bg1"/>
                </a:solidFill>
                <a:latin typeface="Myriad Pro Light" pitchFamily="34" charset="0"/>
              </a:rPr>
              <a:t>773-472-3072</a:t>
            </a:r>
            <a:r>
              <a:rPr lang="en-US" altLang="en-US">
                <a:solidFill>
                  <a:schemeClr val="bg1"/>
                </a:solidFill>
                <a:latin typeface="Myriad Pro Light" pitchFamily="34" charset="0"/>
              </a:rPr>
              <a:t> or email </a:t>
            </a:r>
            <a:r>
              <a:rPr lang="en-US" altLang="en-US" b="1">
                <a:solidFill>
                  <a:schemeClr val="bg1"/>
                </a:solidFill>
                <a:latin typeface="Myriad Pro Light" pitchFamily="34" charset="0"/>
              </a:rPr>
              <a:t>info@naiopchicago.org</a:t>
            </a:r>
          </a:p>
        </p:txBody>
      </p:sp>
      <p:pic>
        <p:nvPicPr>
          <p:cNvPr id="34822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4B69696-E8A2-4754-AAE7-8C403AB7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242888"/>
            <a:ext cx="19970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138B15-9BFC-46A9-8A6E-440BFB1191A1}"/>
              </a:ext>
            </a:extLst>
          </p:cNvPr>
          <p:cNvSpPr/>
          <p:nvPr/>
        </p:nvSpPr>
        <p:spPr>
          <a:xfrm>
            <a:off x="5922963" y="2813050"/>
            <a:ext cx="4176712" cy="1916113"/>
          </a:xfrm>
          <a:prstGeom prst="rect">
            <a:avLst/>
          </a:prstGeom>
          <a:solidFill>
            <a:srgbClr val="E8E9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" dirty="0"/>
          </a:p>
        </p:txBody>
      </p:sp>
      <p:sp>
        <p:nvSpPr>
          <p:cNvPr id="34824" name="TextBox 45">
            <a:extLst>
              <a:ext uri="{FF2B5EF4-FFF2-40B4-BE49-F238E27FC236}">
                <a16:creationId xmlns:a16="http://schemas.microsoft.com/office/drawing/2014/main" id="{F37EF953-09CD-4574-B5FB-EAFC1BA60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2947988"/>
            <a:ext cx="1965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Myriad Pro Light" pitchFamily="34" charset="0"/>
              </a:rPr>
              <a:t>Guest Speaker</a:t>
            </a:r>
          </a:p>
        </p:txBody>
      </p:sp>
      <p:sp>
        <p:nvSpPr>
          <p:cNvPr id="34825" name="TextBox 48">
            <a:extLst>
              <a:ext uri="{FF2B5EF4-FFF2-40B4-BE49-F238E27FC236}">
                <a16:creationId xmlns:a16="http://schemas.microsoft.com/office/drawing/2014/main" id="{D081A00F-58E6-40AD-B82E-4484B0BE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255963"/>
            <a:ext cx="3754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1683F"/>
                </a:solidFill>
                <a:latin typeface="Myriad Pro Light" pitchFamily="34" charset="0"/>
              </a:rPr>
              <a:t>MARK J. EPPLI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i="1">
                <a:solidFill>
                  <a:schemeClr val="tx1"/>
                </a:solidFill>
                <a:latin typeface="Myriad Pro Light" pitchFamily="34" charset="0"/>
              </a:rPr>
              <a:t>Director &amp; Faculty Associate,</a:t>
            </a:r>
            <a:br>
              <a:rPr lang="en-US" altLang="en-US" sz="1800" i="1">
                <a:solidFill>
                  <a:schemeClr val="tx1"/>
                </a:solidFill>
                <a:latin typeface="Myriad Pro Light" pitchFamily="34" charset="0"/>
              </a:rPr>
            </a:br>
            <a:r>
              <a:rPr lang="en-US" altLang="en-US" sz="1800" i="1">
                <a:solidFill>
                  <a:schemeClr val="tx1"/>
                </a:solidFill>
                <a:latin typeface="Myriad Pro Light" pitchFamily="34" charset="0"/>
              </a:rPr>
              <a:t>James A. Graaskamp Center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tx1"/>
                </a:solidFill>
                <a:latin typeface="Myriad Pro Light" pitchFamily="34" charset="0"/>
              </a:rPr>
              <a:t>University of Wisconsin-Madison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26473-9565-4C1B-B37B-0E5B86987BD9}"/>
              </a:ext>
            </a:extLst>
          </p:cNvPr>
          <p:cNvSpPr/>
          <p:nvPr/>
        </p:nvSpPr>
        <p:spPr>
          <a:xfrm>
            <a:off x="-12700" y="500063"/>
            <a:ext cx="6632575" cy="1141412"/>
          </a:xfrm>
          <a:prstGeom prst="rect">
            <a:avLst/>
          </a:prstGeom>
          <a:solidFill>
            <a:srgbClr val="E8E9EB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CDD4FD-1E7A-4A32-B92F-EFEC810B6D0F}"/>
              </a:ext>
            </a:extLst>
          </p:cNvPr>
          <p:cNvSpPr txBox="1"/>
          <p:nvPr/>
        </p:nvSpPr>
        <p:spPr>
          <a:xfrm>
            <a:off x="252413" y="541338"/>
            <a:ext cx="43545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300" dirty="0">
                <a:latin typeface="Atlanta" panose="020B0502020202020204" pitchFamily="34" charset="0"/>
              </a:rPr>
              <a:t>NAIOP CHICAGO WEBINAR</a:t>
            </a:r>
          </a:p>
        </p:txBody>
      </p:sp>
      <p:sp>
        <p:nvSpPr>
          <p:cNvPr id="34823" name="TextBox 29">
            <a:extLst>
              <a:ext uri="{FF2B5EF4-FFF2-40B4-BE49-F238E27FC236}">
                <a16:creationId xmlns:a16="http://schemas.microsoft.com/office/drawing/2014/main" id="{AE1F2673-9532-44B3-A813-DBB553C5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69938"/>
            <a:ext cx="10355262" cy="922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5400" dirty="0">
                <a:solidFill>
                  <a:srgbClr val="016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  <a:cs typeface="Aharoni" panose="02010803020104030203" pitchFamily="2" charset="-79"/>
              </a:rPr>
              <a:t>2021 REAL ESTATE FORECAST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5DAC8-0420-4CE5-9749-CB0F8799156A}"/>
              </a:ext>
            </a:extLst>
          </p:cNvPr>
          <p:cNvSpPr/>
          <p:nvPr/>
        </p:nvSpPr>
        <p:spPr>
          <a:xfrm>
            <a:off x="3524250" y="2287588"/>
            <a:ext cx="2382838" cy="296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30" name="Picture 8">
            <a:extLst>
              <a:ext uri="{FF2B5EF4-FFF2-40B4-BE49-F238E27FC236}">
                <a16:creationId xmlns:a16="http://schemas.microsoft.com/office/drawing/2014/main" id="{7F8962A9-F00D-4136-9C5A-749ECC72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341563"/>
            <a:ext cx="22812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0675"/>
            <a:ext cx="121974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Fiscal Stimulus – Impacts on Income, Employment/Business, and Consumption</a:t>
            </a: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7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Why fiscal stimulus is important, it impacts and leads NOI . . . .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7815846" y="6141261"/>
            <a:ext cx="419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NCRIEF, Federal Reserve Economic</a:t>
            </a:r>
          </a:p>
          <a:p>
            <a:r>
              <a:rPr lang="en-US" dirty="0">
                <a:solidFill>
                  <a:schemeClr val="bg1"/>
                </a:solidFill>
              </a:rPr>
              <a:t>Data, and Graaskamp Center.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C2663-55C7-47A7-9ED2-578EE02B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13" y="649744"/>
            <a:ext cx="9035143" cy="5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2020 saw significant deficit spending and </a:t>
            </a:r>
            <a:r>
              <a:rPr lang="en-US" sz="2800" dirty="0" err="1">
                <a:latin typeface="Calibri Light" panose="020F0302020204030204" pitchFamily="34" charset="0"/>
              </a:rPr>
              <a:t>Covid</a:t>
            </a:r>
            <a:r>
              <a:rPr lang="en-US" sz="2800" dirty="0">
                <a:latin typeface="Calibri Light" panose="020F0302020204030204" pitchFamily="34" charset="0"/>
              </a:rPr>
              <a:t> relief . . . .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7815846" y="6141261"/>
            <a:ext cx="424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Bloomberg and Graaskamp Center.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90B20-5C31-4477-8965-CDFA0D2D8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09" y="695888"/>
            <a:ext cx="11479695" cy="4903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7FFE1-789E-49A5-B154-0E26C75C9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302" y="1490869"/>
            <a:ext cx="5328900" cy="25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Calibri Light" panose="020F0302020204030204" pitchFamily="34" charset="0"/>
              </a:rPr>
              <a:t>. . . . fiscal stimulus boosted personal income and revived consumer spending . . .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20550D8-B180-47DA-8020-2ABC736B4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32" y="1435844"/>
            <a:ext cx="7006066" cy="3676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D4AC1-C547-4061-B55B-28778281A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607" y="1346670"/>
            <a:ext cx="3694572" cy="4338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7FA054-5847-477B-B01A-20CB0A6DE91B}"/>
              </a:ext>
            </a:extLst>
          </p:cNvPr>
          <p:cNvSpPr txBox="1"/>
          <p:nvPr/>
        </p:nvSpPr>
        <p:spPr>
          <a:xfrm>
            <a:off x="6830852" y="6188566"/>
            <a:ext cx="536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Wall Street Journal, December 24, 2020, p. A2.</a:t>
            </a:r>
          </a:p>
        </p:txBody>
      </p:sp>
    </p:spTree>
    <p:extLst>
      <p:ext uri="{BB962C8B-B14F-4D97-AF65-F5344CB8AC3E}">
        <p14:creationId xmlns:p14="http://schemas.microsoft.com/office/powerpoint/2010/main" val="189732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09" y="85480"/>
            <a:ext cx="1149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. . . . stimulus savings positively impacted checking account balances across income levels however wealth is unevenly distributed.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F6EA50-7B12-4AC6-AA14-C7ECD0E7EC62}"/>
              </a:ext>
            </a:extLst>
          </p:cNvPr>
          <p:cNvSpPr txBox="1"/>
          <p:nvPr/>
        </p:nvSpPr>
        <p:spPr>
          <a:xfrm>
            <a:off x="6214164" y="6126189"/>
            <a:ext cx="575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Wall Street Journal, December 31, 2020, p. A2,</a:t>
            </a:r>
          </a:p>
          <a:p>
            <a:r>
              <a:rPr lang="en-US" dirty="0">
                <a:solidFill>
                  <a:schemeClr val="bg1"/>
                </a:solidFill>
              </a:rPr>
              <a:t>and Federal Reserve Economic Data and Graaskamp Center.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BC5C2-C620-4D80-A93D-B174B0D20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15" y="1111898"/>
            <a:ext cx="2817627" cy="44743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CAD54-0CEC-4FBD-8ABB-18199A4BE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529" y="1173331"/>
            <a:ext cx="7455559" cy="44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0675"/>
            <a:ext cx="121974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Fiscal Stimulus – Employment Impacts</a:t>
            </a: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7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The path back to full employment, what shape will it take . . . .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596057-CD1B-4485-80CF-DBC99D23FEEB}"/>
              </a:ext>
            </a:extLst>
          </p:cNvPr>
          <p:cNvSpPr txBox="1"/>
          <p:nvPr/>
        </p:nvSpPr>
        <p:spPr>
          <a:xfrm>
            <a:off x="6689377" y="6188566"/>
            <a:ext cx="615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 Wall Street Journal, December 17, 2020, p. A2.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9E610-7480-4AAF-91D8-B96E9BA61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09" y="650599"/>
            <a:ext cx="7394712" cy="5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. . . . the uneven impact of the </a:t>
            </a:r>
            <a:r>
              <a:rPr lang="en-US" sz="3200" dirty="0" err="1">
                <a:latin typeface="Calibri Light" panose="020F0302020204030204" pitchFamily="34" charset="0"/>
              </a:rPr>
              <a:t>Covid</a:t>
            </a:r>
            <a:r>
              <a:rPr lang="en-US" sz="3200" dirty="0">
                <a:latin typeface="Calibri Light" panose="020F0302020204030204" pitchFamily="34" charset="0"/>
              </a:rPr>
              <a:t> recession on employment . . . .</a:t>
            </a:r>
          </a:p>
          <a:p>
            <a:pPr algn="ctr"/>
            <a:r>
              <a:rPr lang="en-US" sz="3200" dirty="0">
                <a:latin typeface="Calibri Light" panose="020F0302020204030204" pitchFamily="34" charset="0"/>
              </a:rPr>
              <a:t> 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34542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596057-CD1B-4485-80CF-DBC99D23FEEB}"/>
              </a:ext>
            </a:extLst>
          </p:cNvPr>
          <p:cNvSpPr txBox="1"/>
          <p:nvPr/>
        </p:nvSpPr>
        <p:spPr>
          <a:xfrm>
            <a:off x="7042132" y="6126055"/>
            <a:ext cx="615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 Wall Street Journal, January 9, 2021, p. A2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and December 20, 2020, p. B6.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EF14E-BE26-4463-83FC-35D10EF02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764" y="836850"/>
            <a:ext cx="2879242" cy="4806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FFDA75-691C-4B83-AFB1-86F45D915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002" y="703920"/>
            <a:ext cx="2879242" cy="5071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8E6A6-D2B8-4919-A048-CD82F22E9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83" y="858084"/>
            <a:ext cx="3703598" cy="4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. . . . the uneven impact of the </a:t>
            </a:r>
            <a:r>
              <a:rPr lang="en-US" sz="3200" dirty="0" err="1">
                <a:latin typeface="Calibri Light" panose="020F0302020204030204" pitchFamily="34" charset="0"/>
              </a:rPr>
              <a:t>Covid</a:t>
            </a:r>
            <a:r>
              <a:rPr lang="en-US" sz="3200" dirty="0">
                <a:latin typeface="Calibri Light" panose="020F0302020204030204" pitchFamily="34" charset="0"/>
              </a:rPr>
              <a:t> recession echoed. . . .</a:t>
            </a: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596057-CD1B-4485-80CF-DBC99D23FEEB}"/>
              </a:ext>
            </a:extLst>
          </p:cNvPr>
          <p:cNvSpPr txBox="1"/>
          <p:nvPr/>
        </p:nvSpPr>
        <p:spPr>
          <a:xfrm>
            <a:off x="6540290" y="6188567"/>
            <a:ext cx="615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 Bureau of Labor Statistics and Graaskamp Center.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BD159-E96E-4298-922A-99E76827D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24" y="1220156"/>
            <a:ext cx="8552121" cy="40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. . . . manufacturers are bullish.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150A26-B543-4EFC-92AE-408D17453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15" y="787423"/>
            <a:ext cx="4505737" cy="4847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1ADD6-2033-4B37-B57C-4AAE325DB671}"/>
              </a:ext>
            </a:extLst>
          </p:cNvPr>
          <p:cNvSpPr txBox="1"/>
          <p:nvPr/>
        </p:nvSpPr>
        <p:spPr>
          <a:xfrm>
            <a:off x="6689377" y="6126189"/>
            <a:ext cx="615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 Wall Street Journal, January 5, 2021, p. A2.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2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21" y="2737573"/>
            <a:ext cx="1200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</a:rPr>
              <a:t>The </a:t>
            </a:r>
            <a:r>
              <a:rPr lang="en-US" sz="3600" dirty="0" err="1">
                <a:latin typeface="Calibri Light" panose="020F0302020204030204" pitchFamily="34" charset="0"/>
              </a:rPr>
              <a:t>Covid</a:t>
            </a:r>
            <a:r>
              <a:rPr lang="en-US" sz="3600" dirty="0">
                <a:latin typeface="Calibri Light" panose="020F0302020204030204" pitchFamily="34" charset="0"/>
              </a:rPr>
              <a:t> Pandemic/Recession (and politics) 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2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0675"/>
            <a:ext cx="121974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Fiscal Stimulus – Consumer Spending Impacts</a:t>
            </a: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3200" dirty="0">
              <a:latin typeface="Calibri Light" panose="020F0302020204030204" pitchFamily="34" charset="0"/>
            </a:endParaRP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0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Places of retail activity shifted during </a:t>
            </a:r>
            <a:r>
              <a:rPr lang="en-US" sz="3200" dirty="0" err="1">
                <a:latin typeface="Calibri Light" panose="020F0302020204030204" pitchFamily="34" charset="0"/>
              </a:rPr>
              <a:t>Covid</a:t>
            </a:r>
            <a:r>
              <a:rPr lang="en-US" sz="3200" dirty="0">
                <a:latin typeface="Calibri Light" panose="020F0302020204030204" pitchFamily="34" charset="0"/>
              </a:rPr>
              <a:t>. . . . 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E7819F-67EE-4089-B99B-254FFEF54BDE}"/>
              </a:ext>
            </a:extLst>
          </p:cNvPr>
          <p:cNvSpPr txBox="1"/>
          <p:nvPr/>
        </p:nvSpPr>
        <p:spPr>
          <a:xfrm>
            <a:off x="6689377" y="6188566"/>
            <a:ext cx="615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 Wall Street Journal, December 20, 2020, p. .B6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59E82-EA09-4C51-BCAD-740914B27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91" y="881742"/>
            <a:ext cx="4201100" cy="4670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95534-973B-4BB1-95F0-7574A03D1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939" y="890073"/>
            <a:ext cx="4201100" cy="48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7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with strong demand for single-family homes – but note where. . . .</a:t>
            </a:r>
          </a:p>
          <a:p>
            <a:pPr algn="ctr"/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9090F3-650A-44C5-894C-888CA87DE6AA}"/>
              </a:ext>
            </a:extLst>
          </p:cNvPr>
          <p:cNvSpPr txBox="1"/>
          <p:nvPr/>
        </p:nvSpPr>
        <p:spPr>
          <a:xfrm>
            <a:off x="6034385" y="6126189"/>
            <a:ext cx="615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Source:  CoreLogic, “U.S. House Price Insights,” November 2020.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3479CF-862D-4311-8D64-1C2BAFA1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01" y="755373"/>
            <a:ext cx="8198792" cy="490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1BFC0-D58A-439F-8DF5-38829FED1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64" y="1425965"/>
            <a:ext cx="4204824" cy="33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2019"/>
            <a:ext cx="1219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(tangent alert!) . . . but do not rule out the return to the city.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456604-F8EE-44B9-9522-92C1B12F4B28}"/>
              </a:ext>
            </a:extLst>
          </p:cNvPr>
          <p:cNvSpPr txBox="1"/>
          <p:nvPr/>
        </p:nvSpPr>
        <p:spPr>
          <a:xfrm>
            <a:off x="531628" y="1222750"/>
            <a:ext cx="1143212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Cities are places of consumption: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we are entertained – sports, theatre, music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a diversity of food is offered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people find a partner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Cities are places of production and innovation: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residents of U.S. cities of over one million are 50% more productive than smaller MSAs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firms cluster to seek top-notch talent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employees seek top-notch firms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Where firms innovate (think Amazon’s HQ2, 238 submissions, and 54 states and territories)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The richness of face-to-face experiences and interactions in cities can not be replaced by technology.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2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0675"/>
            <a:ext cx="1219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Monetary Stimulus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3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Monetary stimulus</a:t>
            </a:r>
            <a:r>
              <a:rPr lang="en-US" sz="2800" i="1" dirty="0">
                <a:latin typeface="Calibri Light" panose="020F0302020204030204" pitchFamily="34" charset="0"/>
              </a:rPr>
              <a:t> </a:t>
            </a:r>
            <a:r>
              <a:rPr lang="en-US" sz="2800" b="1" i="1" dirty="0">
                <a:latin typeface="Calibri Light" panose="020F0302020204030204" pitchFamily="34" charset="0"/>
              </a:rPr>
              <a:t>can</a:t>
            </a:r>
            <a:r>
              <a:rPr lang="en-US" sz="2800" i="1" dirty="0">
                <a:latin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</a:rPr>
              <a:t>impact on long-term Treasury rates . . . . 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780621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7687704" y="6015136"/>
            <a:ext cx="444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Federal Reserve Economic Data, and </a:t>
            </a:r>
          </a:p>
          <a:p>
            <a:r>
              <a:rPr lang="en-US" dirty="0">
                <a:solidFill>
                  <a:schemeClr val="bg1"/>
                </a:solidFill>
              </a:rPr>
              <a:t>Graaskamp Center.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56970-41C4-49F4-AECC-25E0829E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22" y="615897"/>
            <a:ext cx="9903852" cy="52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and long-term U.S. Treasury rates impact cap rates. . . .</a:t>
            </a: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E5762A-B358-4874-822F-7B6653F729EC}"/>
              </a:ext>
            </a:extLst>
          </p:cNvPr>
          <p:cNvSpPr txBox="1"/>
          <p:nvPr/>
        </p:nvSpPr>
        <p:spPr>
          <a:xfrm>
            <a:off x="6926855" y="6181609"/>
            <a:ext cx="5206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NCREIF, Federal Reserve Economic Data, and </a:t>
            </a:r>
          </a:p>
          <a:p>
            <a:r>
              <a:rPr lang="en-US" dirty="0">
                <a:solidFill>
                  <a:schemeClr val="bg1"/>
                </a:solidFill>
              </a:rPr>
              <a:t>Graaskamp Center.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71314-8902-4DCE-8790-1AAB437D3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24" y="846765"/>
            <a:ext cx="8598949" cy="4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1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75D242-F584-49CC-BE23-AA03D67D3A28}"/>
              </a:ext>
            </a:extLst>
          </p:cNvPr>
          <p:cNvSpPr txBox="1"/>
          <p:nvPr/>
        </p:nvSpPr>
        <p:spPr>
          <a:xfrm>
            <a:off x="5339493" y="6051739"/>
            <a:ext cx="665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Source:   </a:t>
            </a:r>
            <a:r>
              <a:rPr lang="en-US" dirty="0" err="1">
                <a:solidFill>
                  <a:schemeClr val="bg1"/>
                </a:solidFill>
              </a:rPr>
              <a:t>Fedaeral</a:t>
            </a:r>
            <a:r>
              <a:rPr lang="en-US" dirty="0">
                <a:solidFill>
                  <a:schemeClr val="bg1"/>
                </a:solidFill>
              </a:rPr>
              <a:t> Reserve, “Summary of Economic Projections.” 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December 20, 2020 and Wall Street Journal, January 12, 2021, p. B12.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06770A-5170-4F2C-8A8B-6739A772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14" y="39635"/>
            <a:ext cx="11250372" cy="786985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. . . . the Federal Reserve’s summary of economic projections.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68E0A-DE08-4CCE-A858-FBDA7987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656" y="816394"/>
            <a:ext cx="5959087" cy="5019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443E9-668A-45C3-9980-C446336FB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473" y="829140"/>
            <a:ext cx="34385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0675"/>
            <a:ext cx="1219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Capital Markets – Equity and Debt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48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Equity capital awaits opportunity. . . . 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-32158" y="5834542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D8D08F5-0C33-4D8B-9066-EEB372169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95" y="699770"/>
            <a:ext cx="8832916" cy="5037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34A9C-AFAF-4A6A-9D79-1B37E1D3BB10}"/>
              </a:ext>
            </a:extLst>
          </p:cNvPr>
          <p:cNvSpPr txBox="1"/>
          <p:nvPr/>
        </p:nvSpPr>
        <p:spPr>
          <a:xfrm>
            <a:off x="6609242" y="6116250"/>
            <a:ext cx="541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Morgan Stanley Research, The State of the Real </a:t>
            </a:r>
          </a:p>
          <a:p>
            <a:r>
              <a:rPr lang="en-US" dirty="0">
                <a:solidFill>
                  <a:schemeClr val="bg1"/>
                </a:solidFill>
              </a:rPr>
              <a:t>Estate Cycle,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Edition, October 5, 2020.</a:t>
            </a:r>
          </a:p>
        </p:txBody>
      </p:sp>
    </p:spTree>
    <p:extLst>
      <p:ext uri="{BB962C8B-B14F-4D97-AF65-F5344CB8AC3E}">
        <p14:creationId xmlns:p14="http://schemas.microsoft.com/office/powerpoint/2010/main" val="215462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95419"/>
            <a:ext cx="1219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The </a:t>
            </a:r>
            <a:r>
              <a:rPr lang="en-US" sz="3200" dirty="0" err="1">
                <a:latin typeface="Calibri Light" panose="020F0302020204030204" pitchFamily="34" charset="0"/>
              </a:rPr>
              <a:t>Covid</a:t>
            </a:r>
            <a:r>
              <a:rPr lang="en-US" sz="3200" dirty="0">
                <a:latin typeface="Calibri Light" panose="020F0302020204030204" pitchFamily="34" charset="0"/>
              </a:rPr>
              <a:t> recession . . . .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1B470A-2031-4E45-95B6-4AF4A44CA3CB}"/>
              </a:ext>
            </a:extLst>
          </p:cNvPr>
          <p:cNvSpPr txBox="1"/>
          <p:nvPr/>
        </p:nvSpPr>
        <p:spPr>
          <a:xfrm>
            <a:off x="579122" y="779028"/>
            <a:ext cx="110337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Most recessions begin with rising interest rates/financial market stress undercutting demand for goods and services, driving up unemployment, which further crimps demand.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The </a:t>
            </a:r>
            <a:r>
              <a:rPr lang="en-US" sz="2000" dirty="0" err="1">
                <a:latin typeface="+mj-lt"/>
              </a:rPr>
              <a:t>Covid</a:t>
            </a:r>
            <a:r>
              <a:rPr lang="en-US" sz="2000" dirty="0">
                <a:latin typeface="+mj-lt"/>
              </a:rPr>
              <a:t> recession began with a natural disaster, like a hurricane, which interrupts the supply of and demand for goods and services.  When a natural disaster ends, a V-shaped recovery ensues.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For the </a:t>
            </a:r>
            <a:r>
              <a:rPr lang="en-US" sz="2000" dirty="0" err="1">
                <a:latin typeface="+mj-lt"/>
              </a:rPr>
              <a:t>Covid</a:t>
            </a:r>
            <a:r>
              <a:rPr lang="en-US" sz="2000" dirty="0">
                <a:latin typeface="+mj-lt"/>
              </a:rPr>
              <a:t> recession, there was a partial V-shaped recovery in the third quarter as lockdowns were lifted. However, the pandemic is not under control.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Federal stimulus amplifies a V-shaped recovery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solidFill>
                  <a:srgbClr val="333333"/>
                </a:solidFill>
                <a:latin typeface="+mj-lt"/>
              </a:rPr>
              <a:t>In recovery,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investors price in higher interest rates. </a:t>
            </a:r>
            <a:r>
              <a:rPr lang="en-US" sz="2000" dirty="0">
                <a:solidFill>
                  <a:srgbClr val="333333"/>
                </a:solidFill>
                <a:latin typeface="+mj-lt"/>
              </a:rPr>
              <a:t>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he Fed short-circuited that process promising that interest rates will stay near zero until inflation reaches 2% and unemployment </a:t>
            </a:r>
            <a:r>
              <a:rPr lang="en-US" sz="2000" dirty="0">
                <a:solidFill>
                  <a:srgbClr val="333333"/>
                </a:solidFill>
                <a:latin typeface="+mj-lt"/>
              </a:rPr>
              <a:t>falls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 to pre-pandemic levels. </a:t>
            </a:r>
            <a:endParaRPr lang="en-US" sz="2000" dirty="0">
              <a:solidFill>
                <a:srgbClr val="333333"/>
              </a:solidFill>
              <a:latin typeface="+mj-lt"/>
            </a:endParaRPr>
          </a:p>
          <a:p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As restrictions are lifted and confidence builds, consumer and capital spending will </a:t>
            </a:r>
            <a:r>
              <a:rPr lang="en-US" sz="2000" dirty="0">
                <a:solidFill>
                  <a:srgbClr val="333333"/>
                </a:solidFill>
                <a:latin typeface="+mj-lt"/>
              </a:rPr>
              <a:t>robustly return.</a:t>
            </a:r>
            <a:endParaRPr lang="en-US" sz="20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304BC-C807-491E-9453-33B38BFEC4B6}"/>
              </a:ext>
            </a:extLst>
          </p:cNvPr>
          <p:cNvSpPr txBox="1"/>
          <p:nvPr/>
        </p:nvSpPr>
        <p:spPr>
          <a:xfrm>
            <a:off x="6704651" y="6188566"/>
            <a:ext cx="555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Source:  Wall Street Journal, December 24, 2020, p. A2.</a:t>
            </a:r>
            <a:endParaRPr lang="en-U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13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cap rates are following different paths by property type. . . .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6722542" y="6061748"/>
            <a:ext cx="504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Real Capital Analytics, “Capital Trends:  U.S.</a:t>
            </a:r>
          </a:p>
          <a:p>
            <a:r>
              <a:rPr lang="en-US" dirty="0">
                <a:solidFill>
                  <a:schemeClr val="bg1"/>
                </a:solidFill>
              </a:rPr>
              <a:t>Big Picture</a:t>
            </a:r>
            <a:r>
              <a:rPr lang="en-US">
                <a:solidFill>
                  <a:schemeClr val="bg1"/>
                </a:solidFill>
              </a:rPr>
              <a:t>,” November </a:t>
            </a:r>
            <a:r>
              <a:rPr lang="en-US" dirty="0">
                <a:solidFill>
                  <a:schemeClr val="bg1"/>
                </a:solidFill>
              </a:rPr>
              <a:t>2020.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4AB233-ED15-4930-8662-D3B4A334C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165" y="737660"/>
            <a:ext cx="6770439" cy="50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5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27B0FF-B720-40E7-B2CE-952CEE2C3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917148"/>
            <a:ext cx="8242300" cy="48880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46DC98F-99AA-495D-9B14-424A07E7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6" y="161617"/>
            <a:ext cx="12109554" cy="747713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Net new origination volumes (other than Freddie and Fannie) are falling . . .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6AAA9-E2DA-4911-8A8E-321F57FF855D}"/>
              </a:ext>
            </a:extLst>
          </p:cNvPr>
          <p:cNvSpPr txBox="1"/>
          <p:nvPr/>
        </p:nvSpPr>
        <p:spPr>
          <a:xfrm>
            <a:off x="6658937" y="6211669"/>
            <a:ext cx="541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Morgan Stanley Research, The State of the Real </a:t>
            </a:r>
          </a:p>
          <a:p>
            <a:r>
              <a:rPr lang="en-US" dirty="0">
                <a:solidFill>
                  <a:schemeClr val="bg1"/>
                </a:solidFill>
              </a:rPr>
              <a:t>Estate Cycle,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Edition, October 5, 2020.</a:t>
            </a:r>
          </a:p>
        </p:txBody>
      </p:sp>
    </p:spTree>
    <p:extLst>
      <p:ext uri="{BB962C8B-B14F-4D97-AF65-F5344CB8AC3E}">
        <p14:creationId xmlns:p14="http://schemas.microsoft.com/office/powerpoint/2010/main" val="3427146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636B068-DE5F-45A0-BFD8-C2C2180E6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155" y="961035"/>
            <a:ext cx="7985662" cy="47747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3765AB-16AE-4197-88DA-DBB5B782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6" y="161617"/>
            <a:ext cx="12109554" cy="747713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. . . . as bank lending standards are tighten and fewer loans are demanded . . .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2A55B-E591-401E-9351-9B7D8B2DF61F}"/>
              </a:ext>
            </a:extLst>
          </p:cNvPr>
          <p:cNvSpPr txBox="1"/>
          <p:nvPr/>
        </p:nvSpPr>
        <p:spPr>
          <a:xfrm>
            <a:off x="6658937" y="6211669"/>
            <a:ext cx="541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Morgan Stanley Research, The State of the Real </a:t>
            </a:r>
          </a:p>
          <a:p>
            <a:r>
              <a:rPr lang="en-US" dirty="0">
                <a:solidFill>
                  <a:schemeClr val="bg1"/>
                </a:solidFill>
              </a:rPr>
              <a:t>Estate Cycle,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Edition, October 5, 2020.</a:t>
            </a:r>
          </a:p>
        </p:txBody>
      </p:sp>
    </p:spTree>
    <p:extLst>
      <p:ext uri="{BB962C8B-B14F-4D97-AF65-F5344CB8AC3E}">
        <p14:creationId xmlns:p14="http://schemas.microsoft.com/office/powerpoint/2010/main" val="1694719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46DC98F-99AA-495D-9B14-424A07E7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6" y="76799"/>
            <a:ext cx="12109554" cy="747713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. . . . and risk of loss increases – for some property types.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6AAA9-E2DA-4911-8A8E-321F57FF855D}"/>
              </a:ext>
            </a:extLst>
          </p:cNvPr>
          <p:cNvSpPr txBox="1"/>
          <p:nvPr/>
        </p:nvSpPr>
        <p:spPr>
          <a:xfrm>
            <a:off x="6404033" y="6079428"/>
            <a:ext cx="571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James Costello, Real Capital Analytics presentation</a:t>
            </a:r>
          </a:p>
          <a:p>
            <a:r>
              <a:rPr lang="en-US" dirty="0">
                <a:solidFill>
                  <a:schemeClr val="bg1"/>
                </a:solidFill>
              </a:rPr>
              <a:t>To the Graaskamp Leadership Service, November 18, 2020.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B91AF-83AC-4C9C-BA64-7102ABB2C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062" y="717355"/>
            <a:ext cx="8601941" cy="51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20675"/>
            <a:ext cx="1219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Property Markets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35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Transaction volume is down 57% YOY. . . .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6722542" y="6061748"/>
            <a:ext cx="493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MBA, “Commercial/Multifamily Quarterly </a:t>
            </a:r>
          </a:p>
          <a:p>
            <a:r>
              <a:rPr lang="en-US" dirty="0">
                <a:solidFill>
                  <a:schemeClr val="bg1"/>
                </a:solidFill>
              </a:rPr>
              <a:t>Databook, Q3 2020.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34703-0444-4843-8960-95AD7B4B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85" y="728032"/>
            <a:ext cx="7878597" cy="49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0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.transaction volume follows sector-level GDP growth . . . .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6722542" y="6061748"/>
            <a:ext cx="463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Real Capital Analytics,  “Capital Trends:</a:t>
            </a:r>
          </a:p>
          <a:p>
            <a:r>
              <a:rPr lang="en-US" dirty="0">
                <a:solidFill>
                  <a:schemeClr val="bg1"/>
                </a:solidFill>
              </a:rPr>
              <a:t> U.S. Big Picture,” November 2020.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C3545-41DA-4F21-8B7F-1780F3AA7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354" y="1052820"/>
            <a:ext cx="7869410" cy="40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81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alibri Light" panose="020F0302020204030204" pitchFamily="34" charset="0"/>
              </a:rPr>
              <a:t>. . . . with the property-types following a K-shaped recovery – which way will office go. . . .</a:t>
            </a: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36363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17" y="578750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6722542" y="6061748"/>
            <a:ext cx="504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Real Capital Analytics, “Capital Trends:  U.S.</a:t>
            </a:r>
          </a:p>
          <a:p>
            <a:r>
              <a:rPr lang="en-US" dirty="0">
                <a:solidFill>
                  <a:schemeClr val="bg1"/>
                </a:solidFill>
              </a:rPr>
              <a:t>Big Picture, </a:t>
            </a:r>
            <a:r>
              <a:rPr lang="en-US" dirty="0" err="1">
                <a:solidFill>
                  <a:schemeClr val="bg1"/>
                </a:solidFill>
              </a:rPr>
              <a:t>Novemberr</a:t>
            </a:r>
            <a:r>
              <a:rPr lang="en-US" dirty="0">
                <a:solidFill>
                  <a:schemeClr val="bg1"/>
                </a:solidFill>
              </a:rPr>
              <a:t> 2020.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9EC8F-F5B1-462C-A80F-FD02FB160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13" y="626378"/>
            <a:ext cx="6730444" cy="51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F320EB-C455-4EF7-958C-709749DDAFCE}"/>
              </a:ext>
            </a:extLst>
          </p:cNvPr>
          <p:cNvSpPr txBox="1"/>
          <p:nvPr/>
        </p:nvSpPr>
        <p:spPr>
          <a:xfrm>
            <a:off x="-64317" y="85480"/>
            <a:ext cx="12197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alibri Light" panose="020F0302020204030204" pitchFamily="34" charset="0"/>
              </a:rPr>
              <a:t>. . . . with concern about office fundamentals around work from home and an over allocation to office, expect weak investor demand for the property type..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C0735-E8C7-49E7-96F3-BF26D93BC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174" y="1279209"/>
            <a:ext cx="7549959" cy="4525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9F08AC-9BE8-41D5-934C-4F2B4414F71C}"/>
              </a:ext>
            </a:extLst>
          </p:cNvPr>
          <p:cNvSpPr txBox="1"/>
          <p:nvPr/>
        </p:nvSpPr>
        <p:spPr>
          <a:xfrm>
            <a:off x="6926855" y="6140044"/>
            <a:ext cx="5206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NCREIF, Federal Reserve Economic Data, and </a:t>
            </a:r>
          </a:p>
          <a:p>
            <a:r>
              <a:rPr lang="en-US" dirty="0">
                <a:solidFill>
                  <a:schemeClr val="bg1"/>
                </a:solidFill>
              </a:rPr>
              <a:t>Graaskamp Center.</a:t>
            </a:r>
          </a:p>
        </p:txBody>
      </p:sp>
    </p:spTree>
    <p:extLst>
      <p:ext uri="{BB962C8B-B14F-4D97-AF65-F5344CB8AC3E}">
        <p14:creationId xmlns:p14="http://schemas.microsoft.com/office/powerpoint/2010/main" val="2825826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smaller metro commercial property markets are outperforming. . . .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3D3BC2-1693-4D33-BA34-8DCC301A6A18}"/>
              </a:ext>
            </a:extLst>
          </p:cNvPr>
          <p:cNvSpPr txBox="1"/>
          <p:nvPr/>
        </p:nvSpPr>
        <p:spPr>
          <a:xfrm>
            <a:off x="6328166" y="6188566"/>
            <a:ext cx="480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Real Capital Analytics, “RCA, Commercial</a:t>
            </a:r>
          </a:p>
          <a:p>
            <a:r>
              <a:rPr lang="en-US" dirty="0">
                <a:solidFill>
                  <a:schemeClr val="bg1"/>
                </a:solidFill>
              </a:rPr>
              <a:t>Property Price Indices,” November 2020.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C7A000-3F8B-47FE-82B2-F8CF26F4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66" y="649744"/>
            <a:ext cx="5050321" cy="5064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2E403B-B4FC-4EDD-8FBF-409DFE1D5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82" y="2322269"/>
            <a:ext cx="5831052" cy="14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Corona virus cases are peaking . . . .</a:t>
            </a:r>
          </a:p>
          <a:p>
            <a:pPr algn="ctr"/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FCD8D2-50CB-43C5-9539-B19EED737A92}"/>
              </a:ext>
            </a:extLst>
          </p:cNvPr>
          <p:cNvSpPr txBox="1"/>
          <p:nvPr/>
        </p:nvSpPr>
        <p:spPr>
          <a:xfrm>
            <a:off x="2113390" y="867430"/>
            <a:ext cx="796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 Daily Corona Virus Cases in the United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60E21-5115-4DFD-AFDB-52F198EB5240}"/>
              </a:ext>
            </a:extLst>
          </p:cNvPr>
          <p:cNvSpPr txBox="1"/>
          <p:nvPr/>
        </p:nvSpPr>
        <p:spPr>
          <a:xfrm>
            <a:off x="6949854" y="6106462"/>
            <a:ext cx="514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New York Times webpage, January 12, 2021.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F3C67-B06A-45FC-9EF1-F33451B7E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8" y="1364287"/>
            <a:ext cx="10787054" cy="42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3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53582"/>
            <a:ext cx="1219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Summary and trends for 2021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E25182-F96B-45E4-909A-20C4AA41B641}"/>
              </a:ext>
            </a:extLst>
          </p:cNvPr>
          <p:cNvSpPr txBox="1"/>
          <p:nvPr/>
        </p:nvSpPr>
        <p:spPr>
          <a:xfrm>
            <a:off x="1269195" y="679805"/>
            <a:ext cx="99765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01F1E"/>
                </a:solidFill>
                <a:effectLst/>
                <a:latin typeface="+mj-lt"/>
              </a:rPr>
              <a:t>1.  The </a:t>
            </a:r>
            <a:r>
              <a:rPr lang="en-US" sz="2000" b="0" i="0" dirty="0" err="1">
                <a:solidFill>
                  <a:srgbClr val="201F1E"/>
                </a:solidFill>
                <a:effectLst/>
                <a:latin typeface="+mj-lt"/>
              </a:rPr>
              <a:t>Covid</a:t>
            </a:r>
            <a:r>
              <a:rPr lang="en-US" sz="2000" b="0" i="0" dirty="0">
                <a:solidFill>
                  <a:srgbClr val="201F1E"/>
                </a:solidFill>
                <a:effectLst/>
                <a:latin typeface="+mj-lt"/>
              </a:rPr>
              <a:t> recession is not driven by the sam</a:t>
            </a:r>
            <a:r>
              <a:rPr lang="en-US" sz="2000" dirty="0">
                <a:solidFill>
                  <a:srgbClr val="201F1E"/>
                </a:solidFill>
                <a:latin typeface="+mj-lt"/>
              </a:rPr>
              <a:t>e factors as a financial recession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 A. Capital markets are not the driver of the downturn and are largely healthy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 B.  Should be a V-shaped downturn (think 9-11 impacts) but </a:t>
            </a:r>
            <a:r>
              <a:rPr lang="en-US" sz="2000" dirty="0" err="1">
                <a:solidFill>
                  <a:srgbClr val="201F1E"/>
                </a:solidFill>
                <a:latin typeface="+mj-lt"/>
              </a:rPr>
              <a:t>Covid</a:t>
            </a:r>
            <a:r>
              <a:rPr lang="en-US" sz="2000" dirty="0">
                <a:solidFill>
                  <a:srgbClr val="201F1E"/>
                </a:solidFill>
                <a:latin typeface="+mj-lt"/>
              </a:rPr>
              <a:t> comes with a tail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 C.  Identify and separate cyclical behaviors from structural shifts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</a:t>
            </a:r>
            <a:endParaRPr lang="en-US" sz="2000" b="0" i="0" dirty="0">
              <a:solidFill>
                <a:srgbClr val="201F1E"/>
              </a:solidFill>
              <a:effectLst/>
              <a:latin typeface="+mj-lt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01F1E"/>
                </a:solidFill>
                <a:effectLst/>
                <a:latin typeface="+mj-lt"/>
              </a:rPr>
              <a:t>2. </a:t>
            </a:r>
            <a:r>
              <a:rPr lang="en-US" sz="2000" dirty="0">
                <a:solidFill>
                  <a:srgbClr val="201F1E"/>
                </a:solidFill>
                <a:latin typeface="+mj-lt"/>
              </a:rPr>
              <a:t>GDP/job growth will struggle in 2021Q1-Q2, but pent-up demand will jump start 2021Q3-Q4</a:t>
            </a:r>
            <a:endParaRPr lang="en-US" sz="2000" b="0" i="0" dirty="0">
              <a:solidFill>
                <a:srgbClr val="201F1E"/>
              </a:solidFill>
              <a:effectLst/>
              <a:latin typeface="+mj-lt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A. Travel, restaurant, and related services will be slow to return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B. Many firms and households have ready capital to spend/invest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C. Many firms lost capacity, we wary of inflation hot spots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D. Do not write-off large metropolitan areas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01F1E"/>
              </a:solidFill>
              <a:effectLst/>
              <a:latin typeface="+mj-lt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Expect a K-shaped real estate property and capital market recovery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A.  Capital will flow to industrial and apartment assets keeping cap rates and returns low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B.  Opportunities will be found in hospitality – timing matters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01F1E"/>
                </a:solidFill>
                <a:latin typeface="+mj-lt"/>
              </a:rPr>
              <a:t>    C.  Consider next space users and exit strategy purchasers for office and retail</a:t>
            </a:r>
          </a:p>
        </p:txBody>
      </p:sp>
    </p:spTree>
    <p:extLst>
      <p:ext uri="{BB962C8B-B14F-4D97-AF65-F5344CB8AC3E}">
        <p14:creationId xmlns:p14="http://schemas.microsoft.com/office/powerpoint/2010/main" val="3359914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80827B-8CAA-4910-8376-AC2240593E08}"/>
              </a:ext>
            </a:extLst>
          </p:cNvPr>
          <p:cNvSpPr txBox="1"/>
          <p:nvPr/>
        </p:nvSpPr>
        <p:spPr>
          <a:xfrm flipH="1">
            <a:off x="119917" y="199140"/>
            <a:ext cx="1190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latin typeface="+mj-lt"/>
              </a:rPr>
              <a:t>It was a solid 5 days.  Here’s to 2022!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5D9E6-9B8C-452E-8834-A408EF7DF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32" y="866037"/>
            <a:ext cx="73342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12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309C23FF-B27D-4D1B-9D10-EDEC8192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6988"/>
            <a:ext cx="12238038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37BE5F-E798-464A-82FD-90775F2A99C4}"/>
              </a:ext>
            </a:extLst>
          </p:cNvPr>
          <p:cNvSpPr/>
          <p:nvPr/>
        </p:nvSpPr>
        <p:spPr>
          <a:xfrm>
            <a:off x="-15875" y="-26988"/>
            <a:ext cx="12204700" cy="6886576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28D08-59CD-44BF-8A6F-4BAA5B83EF28}"/>
              </a:ext>
            </a:extLst>
          </p:cNvPr>
          <p:cNvSpPr/>
          <p:nvPr/>
        </p:nvSpPr>
        <p:spPr>
          <a:xfrm>
            <a:off x="0" y="6365875"/>
            <a:ext cx="12192000" cy="520700"/>
          </a:xfrm>
          <a:prstGeom prst="rect">
            <a:avLst/>
          </a:prstGeom>
          <a:solidFill>
            <a:srgbClr val="016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extBox 39">
            <a:extLst>
              <a:ext uri="{FF2B5EF4-FFF2-40B4-BE49-F238E27FC236}">
                <a16:creationId xmlns:a16="http://schemas.microsoft.com/office/drawing/2014/main" id="{9D157C2E-C7F1-410D-ADFC-9000FE387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6418263"/>
            <a:ext cx="923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Myriad Pro Light" pitchFamily="34" charset="0"/>
              </a:rPr>
              <a:t>For Technical Assistance: </a:t>
            </a:r>
            <a:r>
              <a:rPr lang="en-US" altLang="en-US">
                <a:solidFill>
                  <a:schemeClr val="bg1"/>
                </a:solidFill>
                <a:latin typeface="Myriad Pro Light" pitchFamily="34" charset="0"/>
              </a:rPr>
              <a:t>Please call </a:t>
            </a:r>
            <a:r>
              <a:rPr lang="en-US" altLang="en-US" b="1">
                <a:solidFill>
                  <a:schemeClr val="bg1"/>
                </a:solidFill>
                <a:latin typeface="Myriad Pro Light" pitchFamily="34" charset="0"/>
              </a:rPr>
              <a:t>773-472-3072</a:t>
            </a:r>
            <a:r>
              <a:rPr lang="en-US" altLang="en-US">
                <a:solidFill>
                  <a:schemeClr val="bg1"/>
                </a:solidFill>
                <a:latin typeface="Myriad Pro Light" pitchFamily="34" charset="0"/>
              </a:rPr>
              <a:t> or email </a:t>
            </a:r>
            <a:r>
              <a:rPr lang="en-US" altLang="en-US" b="1">
                <a:solidFill>
                  <a:schemeClr val="bg1"/>
                </a:solidFill>
                <a:latin typeface="Myriad Pro Light" pitchFamily="34" charset="0"/>
              </a:rPr>
              <a:t>info@naiopchicago.org</a:t>
            </a:r>
          </a:p>
        </p:txBody>
      </p:sp>
      <p:pic>
        <p:nvPicPr>
          <p:cNvPr id="34822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4B69696-E8A2-4754-AAE7-8C403AB7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242888"/>
            <a:ext cx="19970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138B15-9BFC-46A9-8A6E-440BFB1191A1}"/>
              </a:ext>
            </a:extLst>
          </p:cNvPr>
          <p:cNvSpPr/>
          <p:nvPr/>
        </p:nvSpPr>
        <p:spPr>
          <a:xfrm>
            <a:off x="5922963" y="2813050"/>
            <a:ext cx="4176712" cy="1916113"/>
          </a:xfrm>
          <a:prstGeom prst="rect">
            <a:avLst/>
          </a:prstGeom>
          <a:solidFill>
            <a:srgbClr val="E8E9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" dirty="0"/>
          </a:p>
        </p:txBody>
      </p:sp>
      <p:sp>
        <p:nvSpPr>
          <p:cNvPr id="34824" name="TextBox 45">
            <a:extLst>
              <a:ext uri="{FF2B5EF4-FFF2-40B4-BE49-F238E27FC236}">
                <a16:creationId xmlns:a16="http://schemas.microsoft.com/office/drawing/2014/main" id="{F37EF953-09CD-4574-B5FB-EAFC1BA60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2947988"/>
            <a:ext cx="1965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Myriad Pro Light" pitchFamily="34" charset="0"/>
              </a:rPr>
              <a:t>Guest Speaker</a:t>
            </a:r>
          </a:p>
        </p:txBody>
      </p:sp>
      <p:sp>
        <p:nvSpPr>
          <p:cNvPr id="34825" name="TextBox 48">
            <a:extLst>
              <a:ext uri="{FF2B5EF4-FFF2-40B4-BE49-F238E27FC236}">
                <a16:creationId xmlns:a16="http://schemas.microsoft.com/office/drawing/2014/main" id="{D081A00F-58E6-40AD-B82E-4484B0BE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255963"/>
            <a:ext cx="3754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1683F"/>
                </a:solidFill>
                <a:latin typeface="Myriad Pro Light" pitchFamily="34" charset="0"/>
              </a:rPr>
              <a:t>MARK J. EPPLI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i="1">
                <a:solidFill>
                  <a:schemeClr val="tx1"/>
                </a:solidFill>
                <a:latin typeface="Myriad Pro Light" pitchFamily="34" charset="0"/>
              </a:rPr>
              <a:t>Director &amp; Faculty Associate,</a:t>
            </a:r>
            <a:br>
              <a:rPr lang="en-US" altLang="en-US" sz="1800" i="1">
                <a:solidFill>
                  <a:schemeClr val="tx1"/>
                </a:solidFill>
                <a:latin typeface="Myriad Pro Light" pitchFamily="34" charset="0"/>
              </a:rPr>
            </a:br>
            <a:r>
              <a:rPr lang="en-US" altLang="en-US" sz="1800" i="1">
                <a:solidFill>
                  <a:schemeClr val="tx1"/>
                </a:solidFill>
                <a:latin typeface="Myriad Pro Light" pitchFamily="34" charset="0"/>
              </a:rPr>
              <a:t>James A. Graaskamp Center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tx1"/>
                </a:solidFill>
                <a:latin typeface="Myriad Pro Light" pitchFamily="34" charset="0"/>
              </a:rPr>
              <a:t>University of Wisconsin-Madison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26473-9565-4C1B-B37B-0E5B86987BD9}"/>
              </a:ext>
            </a:extLst>
          </p:cNvPr>
          <p:cNvSpPr/>
          <p:nvPr/>
        </p:nvSpPr>
        <p:spPr>
          <a:xfrm>
            <a:off x="-12700" y="500063"/>
            <a:ext cx="6632575" cy="1141412"/>
          </a:xfrm>
          <a:prstGeom prst="rect">
            <a:avLst/>
          </a:prstGeom>
          <a:solidFill>
            <a:srgbClr val="E8E9EB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CDD4FD-1E7A-4A32-B92F-EFEC810B6D0F}"/>
              </a:ext>
            </a:extLst>
          </p:cNvPr>
          <p:cNvSpPr txBox="1"/>
          <p:nvPr/>
        </p:nvSpPr>
        <p:spPr>
          <a:xfrm>
            <a:off x="252413" y="541338"/>
            <a:ext cx="43545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300" dirty="0">
                <a:latin typeface="Atlanta" panose="020B0502020202020204" pitchFamily="34" charset="0"/>
              </a:rPr>
              <a:t>NAIOP CHICAGO WEBINAR</a:t>
            </a:r>
          </a:p>
        </p:txBody>
      </p:sp>
      <p:sp>
        <p:nvSpPr>
          <p:cNvPr id="34823" name="TextBox 29">
            <a:extLst>
              <a:ext uri="{FF2B5EF4-FFF2-40B4-BE49-F238E27FC236}">
                <a16:creationId xmlns:a16="http://schemas.microsoft.com/office/drawing/2014/main" id="{AE1F2673-9532-44B3-A813-DBB553C5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769938"/>
            <a:ext cx="10355262" cy="922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5400" dirty="0">
                <a:solidFill>
                  <a:srgbClr val="016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  <a:cs typeface="Aharoni" panose="02010803020104030203" pitchFamily="2" charset="-79"/>
              </a:rPr>
              <a:t>2021 REAL ESTATE FORECAST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5DAC8-0420-4CE5-9749-CB0F8799156A}"/>
              </a:ext>
            </a:extLst>
          </p:cNvPr>
          <p:cNvSpPr/>
          <p:nvPr/>
        </p:nvSpPr>
        <p:spPr>
          <a:xfrm>
            <a:off x="3524250" y="2287588"/>
            <a:ext cx="2382838" cy="296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30" name="Picture 8">
            <a:extLst>
              <a:ext uri="{FF2B5EF4-FFF2-40B4-BE49-F238E27FC236}">
                <a16:creationId xmlns:a16="http://schemas.microsoft.com/office/drawing/2014/main" id="{7F8962A9-F00D-4136-9C5A-749ECC72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341563"/>
            <a:ext cx="22812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1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91081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FCD069-EA58-4034-A18A-589A14F96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370" y="1938112"/>
            <a:ext cx="6130370" cy="3435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8ECFF0-2AFC-480D-AE4D-B02971A50358}"/>
              </a:ext>
            </a:extLst>
          </p:cNvPr>
          <p:cNvSpPr txBox="1"/>
          <p:nvPr/>
        </p:nvSpPr>
        <p:spPr>
          <a:xfrm>
            <a:off x="6055332" y="6132477"/>
            <a:ext cx="5969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New York Times webpage, updated October 25, 2020</a:t>
            </a:r>
          </a:p>
          <a:p>
            <a:r>
              <a:rPr lang="en-US" dirty="0">
                <a:solidFill>
                  <a:schemeClr val="bg1"/>
                </a:solidFill>
              </a:rPr>
              <a:t>and January 12, 2021.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5A9C5-A810-4C3C-9362-2A09B9C6D66A}"/>
              </a:ext>
            </a:extLst>
          </p:cNvPr>
          <p:cNvSpPr txBox="1"/>
          <p:nvPr/>
        </p:nvSpPr>
        <p:spPr>
          <a:xfrm flipH="1">
            <a:off x="119917" y="199140"/>
            <a:ext cx="1190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latin typeface="+mj-lt"/>
              </a:rPr>
              <a:t>. . . . with cases spreading throughout the U.S. (red = high). . . 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47A5DC-8A9D-4FCC-A5B8-0C0C209A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898" y="1651392"/>
            <a:ext cx="3429000" cy="38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5E887-4FC7-4760-B36F-36D3A8FD4AB2}"/>
              </a:ext>
            </a:extLst>
          </p:cNvPr>
          <p:cNvSpPr txBox="1"/>
          <p:nvPr/>
        </p:nvSpPr>
        <p:spPr>
          <a:xfrm>
            <a:off x="741790" y="1153847"/>
            <a:ext cx="531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Daily Corona Virus Cases October 25,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D24AD-E8A7-49C0-AC08-EB44A5A12097}"/>
              </a:ext>
            </a:extLst>
          </p:cNvPr>
          <p:cNvSpPr txBox="1"/>
          <p:nvPr/>
        </p:nvSpPr>
        <p:spPr>
          <a:xfrm>
            <a:off x="6330563" y="1119897"/>
            <a:ext cx="531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Daily Corona Virus Cases January 12,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832F8-086A-49B1-8A18-689045788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355" y="1846830"/>
            <a:ext cx="6012645" cy="36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8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00EDB208-1083-418E-AE38-95A015C29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6390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60776-882D-41C7-9574-A4D0F18FD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040401-8A8C-42E4-A8FE-BE494942965A}"/>
              </a:ext>
            </a:extLst>
          </p:cNvPr>
          <p:cNvCxnSpPr>
            <a:cxnSpLocks/>
          </p:cNvCxnSpPr>
          <p:nvPr/>
        </p:nvCxnSpPr>
        <p:spPr>
          <a:xfrm flipV="1">
            <a:off x="0" y="5805181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F164A8-F9B7-495E-A65B-92B5E6588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29" y="705156"/>
            <a:ext cx="7696939" cy="4991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310E2E-655C-4C02-AE0A-B5E3D9BCA06A}"/>
              </a:ext>
            </a:extLst>
          </p:cNvPr>
          <p:cNvSpPr txBox="1"/>
          <p:nvPr/>
        </p:nvSpPr>
        <p:spPr>
          <a:xfrm>
            <a:off x="4895399" y="6080844"/>
            <a:ext cx="718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FlowingData.com webpage at:</a:t>
            </a:r>
          </a:p>
          <a:p>
            <a:r>
              <a:rPr lang="en-US" sz="1600" dirty="0">
                <a:solidFill>
                  <a:schemeClr val="bg1"/>
                </a:solidFill>
              </a:rPr>
              <a:t>https://flowingdata.com/2014/05/29/bars-versus-grocery-stores-around-the-world/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CBF26-2384-4144-82D4-DF7283AA97D0}"/>
              </a:ext>
            </a:extLst>
          </p:cNvPr>
          <p:cNvSpPr txBox="1"/>
          <p:nvPr/>
        </p:nvSpPr>
        <p:spPr>
          <a:xfrm flipH="1">
            <a:off x="143629" y="199141"/>
            <a:ext cx="1190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latin typeface="+mj-lt"/>
              </a:rPr>
              <a:t>. . . . </a:t>
            </a:r>
            <a:r>
              <a:rPr lang="en-US" sz="2800" dirty="0" err="1">
                <a:latin typeface="+mj-lt"/>
              </a:rPr>
              <a:t>Covid</a:t>
            </a:r>
            <a:r>
              <a:rPr lang="en-US" sz="2800" dirty="0">
                <a:latin typeface="+mj-lt"/>
              </a:rPr>
              <a:t> relief or </a:t>
            </a:r>
            <a:r>
              <a:rPr lang="en-US" sz="2800" dirty="0" err="1">
                <a:latin typeface="+mj-lt"/>
              </a:rPr>
              <a:t>Covid</a:t>
            </a:r>
            <a:r>
              <a:rPr lang="en-US" sz="2800" dirty="0">
                <a:latin typeface="+mj-lt"/>
              </a:rPr>
              <a:t> super-spreader????</a:t>
            </a:r>
          </a:p>
        </p:txBody>
      </p:sp>
    </p:spTree>
    <p:extLst>
      <p:ext uri="{BB962C8B-B14F-4D97-AF65-F5344CB8AC3E}">
        <p14:creationId xmlns:p14="http://schemas.microsoft.com/office/powerpoint/2010/main" val="311589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. . . . slowing the move back to work in the office. </a:t>
            </a: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D8519A6-E209-49C9-82FD-07B57CB43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06" y="855001"/>
            <a:ext cx="7631388" cy="4832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7F41BD-A36C-4A83-95F0-149FE8224B96}"/>
              </a:ext>
            </a:extLst>
          </p:cNvPr>
          <p:cNvSpPr txBox="1"/>
          <p:nvPr/>
        </p:nvSpPr>
        <p:spPr>
          <a:xfrm>
            <a:off x="6247121" y="6092526"/>
            <a:ext cx="571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Source: Kastle Systems webpage at:</a:t>
            </a:r>
          </a:p>
          <a:p>
            <a:r>
              <a:rPr lang="en-US" sz="1600" dirty="0">
                <a:solidFill>
                  <a:schemeClr val="bg1"/>
                </a:solidFill>
              </a:rPr>
              <a:t>https://www.kastle.com/city-by-city-views-of-americas-office-use/</a:t>
            </a:r>
          </a:p>
        </p:txBody>
      </p:sp>
    </p:spTree>
    <p:extLst>
      <p:ext uri="{BB962C8B-B14F-4D97-AF65-F5344CB8AC3E}">
        <p14:creationId xmlns:p14="http://schemas.microsoft.com/office/powerpoint/2010/main" val="403527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317" y="85480"/>
            <a:ext cx="12197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Does presidential administration impact GDP? 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5EE8CF-E94A-4C2F-B2CA-E6E782F0E380}"/>
              </a:ext>
            </a:extLst>
          </p:cNvPr>
          <p:cNvSpPr txBox="1"/>
          <p:nvPr/>
        </p:nvSpPr>
        <p:spPr>
          <a:xfrm>
            <a:off x="6034385" y="6188566"/>
            <a:ext cx="609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Federal Reserve Economic Data and Graaskamp Center.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91BF1-EA22-46BE-A357-3D7652263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016" y="792641"/>
            <a:ext cx="9704738" cy="48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4861" y="255162"/>
            <a:ext cx="1219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Back to Basics</a:t>
            </a:r>
          </a:p>
          <a:p>
            <a:pPr algn="ctr"/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red-bar-3.png">
            <a:extLst>
              <a:ext uri="{FF2B5EF4-FFF2-40B4-BE49-F238E27FC236}">
                <a16:creationId xmlns:a16="http://schemas.microsoft.com/office/drawing/2014/main" id="{3D40C009-8A43-42AA-B14A-AA719230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5" b="14985"/>
          <a:stretch/>
        </p:blipFill>
        <p:spPr>
          <a:xfrm>
            <a:off x="0" y="5846225"/>
            <a:ext cx="12192000" cy="1077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AA60E-0747-453D-9246-DBF1506D1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181"/>
            <a:ext cx="4724400" cy="11361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217A7-B75D-49F4-9114-C85738F399B2}"/>
              </a:ext>
            </a:extLst>
          </p:cNvPr>
          <p:cNvCxnSpPr>
            <a:cxnSpLocks/>
          </p:cNvCxnSpPr>
          <p:nvPr/>
        </p:nvCxnSpPr>
        <p:spPr>
          <a:xfrm flipV="1">
            <a:off x="-64316" y="5805179"/>
            <a:ext cx="12256316" cy="1"/>
          </a:xfrm>
          <a:prstGeom prst="line">
            <a:avLst/>
          </a:prstGeom>
          <a:ln w="101600">
            <a:solidFill>
              <a:srgbClr val="D6B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620068-73B3-4186-9F93-8011B8E4C1EE}"/>
              </a:ext>
            </a:extLst>
          </p:cNvPr>
          <p:cNvSpPr txBox="1"/>
          <p:nvPr/>
        </p:nvSpPr>
        <p:spPr>
          <a:xfrm>
            <a:off x="2756624" y="1933520"/>
            <a:ext cx="7871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Value = NOI/Cap Rate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Value = RE Property Markets/RE Capital Markets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Value = Fiscal Stimulus/Monetary Stimulus</a:t>
            </a:r>
          </a:p>
        </p:txBody>
      </p:sp>
    </p:spTree>
    <p:extLst>
      <p:ext uri="{BB962C8B-B14F-4D97-AF65-F5344CB8AC3E}">
        <p14:creationId xmlns:p14="http://schemas.microsoft.com/office/powerpoint/2010/main" val="314397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51077</TotalTime>
  <Words>1578</Words>
  <Application>Microsoft Office PowerPoint</Application>
  <PresentationFormat>Widescreen</PresentationFormat>
  <Paragraphs>156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Atlanta</vt:lpstr>
      <vt:lpstr>Bebas Neue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 . . . the Federal Reserve’s summary of economic projections.</vt:lpstr>
      <vt:lpstr>PowerPoint Presentation</vt:lpstr>
      <vt:lpstr>PowerPoint Presentation</vt:lpstr>
      <vt:lpstr>PowerPoint Presentation</vt:lpstr>
      <vt:lpstr>Net new origination volumes (other than Freddie and Fannie) are falling . . . . </vt:lpstr>
      <vt:lpstr>. . . . as bank lending standards are tighten and fewer loans are demanded . . . . </vt:lpstr>
      <vt:lpstr>. . . . and risk of loss increases – for some property types.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Eppli, Mark</dc:creator>
  <cp:lastModifiedBy>Abbie Olson</cp:lastModifiedBy>
  <cp:revision>650</cp:revision>
  <dcterms:created xsi:type="dcterms:W3CDTF">2017-09-14T17:28:16Z</dcterms:created>
  <dcterms:modified xsi:type="dcterms:W3CDTF">2021-01-14T18:11:44Z</dcterms:modified>
</cp:coreProperties>
</file>